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62" r:id="rId10"/>
    <p:sldId id="276" r:id="rId11"/>
    <p:sldId id="277" r:id="rId12"/>
    <p:sldId id="283" r:id="rId13"/>
    <p:sldId id="278" r:id="rId14"/>
    <p:sldId id="287" r:id="rId15"/>
    <p:sldId id="298" r:id="rId16"/>
    <p:sldId id="266" r:id="rId17"/>
    <p:sldId id="296" r:id="rId18"/>
    <p:sldId id="269" r:id="rId19"/>
    <p:sldId id="270" r:id="rId20"/>
    <p:sldId id="261" r:id="rId21"/>
    <p:sldId id="291" r:id="rId22"/>
    <p:sldId id="295" r:id="rId23"/>
    <p:sldId id="289" r:id="rId24"/>
    <p:sldId id="267" r:id="rId25"/>
    <p:sldId id="263" r:id="rId26"/>
    <p:sldId id="264" r:id="rId27"/>
    <p:sldId id="265" r:id="rId28"/>
    <p:sldId id="299" r:id="rId29"/>
    <p:sldId id="292" r:id="rId30"/>
    <p:sldId id="294" r:id="rId31"/>
    <p:sldId id="30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g-Liang Slogar" initials="SLS" lastIdx="2" clrIdx="0">
    <p:extLst>
      <p:ext uri="{19B8F6BF-5375-455C-9EA6-DF929625EA0E}">
        <p15:presenceInfo xmlns:p15="http://schemas.microsoft.com/office/powerpoint/2012/main" userId="Sheng-Liang Slog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82F"/>
    <a:srgbClr val="1B2936"/>
    <a:srgbClr val="000000"/>
    <a:srgbClr val="FF2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23" autoAdjust="0"/>
    <p:restoredTop sz="74531" autoAdjust="0"/>
  </p:normalViewPr>
  <p:slideViewPr>
    <p:cSldViewPr snapToGrid="0">
      <p:cViewPr>
        <p:scale>
          <a:sx n="100" d="100"/>
          <a:sy n="100" d="100"/>
        </p:scale>
        <p:origin x="41" y="8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27261-6120-416B-8E33-CE15F693C55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DA027-4B82-420B-BD28-88F1D301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9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0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45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9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your query, </a:t>
            </a:r>
            <a:r>
              <a:rPr lang="en-US" i="1" dirty="0"/>
              <a:t>then</a:t>
            </a:r>
            <a:r>
              <a:rPr lang="en-US" i="0" dirty="0"/>
              <a:t> get your data.</a:t>
            </a:r>
          </a:p>
          <a:p>
            <a:endParaRPr lang="en-US" i="0" dirty="0"/>
          </a:p>
          <a:p>
            <a:r>
              <a:rPr lang="en-US" i="0" dirty="0"/>
              <a:t>Don’t get your data only to filter it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70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Note that </a:t>
            </a:r>
            <a:r>
              <a:rPr lang="en-US" sz="1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connections.redis.queue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refers to the Redis queue name, 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not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the Laravel queue name, which is specified with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queue:work</a:t>
            </a:r>
            <a:r>
              <a:rPr lang="en-US" sz="1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 --queue=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argument.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84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65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4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the key column here.</a:t>
            </a:r>
          </a:p>
          <a:p>
            <a:endParaRPr lang="en-US" dirty="0"/>
          </a:p>
          <a:p>
            <a:r>
              <a:rPr lang="en-US" dirty="0"/>
              <a:t>Primary columns are indexed by default. For commonly-queried columns, consider using an index to speed things up.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03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3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and dirty rundown of things I’ve learned over the years of working with Laravel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51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93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we’re going to make every service work with the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66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::chunk() and ::lazy() overlap.</a:t>
            </a:r>
          </a:p>
          <a:p>
            <a:endParaRPr lang="en-US" dirty="0"/>
          </a:p>
          <a:p>
            <a:r>
              <a:rPr lang="en-US" dirty="0"/>
              <a:t>::lazy() is more concise.</a:t>
            </a:r>
          </a:p>
          <a:p>
            <a:endParaRPr lang="en-US" dirty="0"/>
          </a:p>
          <a:p>
            <a:r>
              <a:rPr lang="en-US" dirty="0"/>
              <a:t>You’ll probably reach for ::cursor() most often to combine the least SQL queries with a tiny PHP memory footprint.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10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one’s free. Limit the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68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43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55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28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6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You’ve all probably used this before,</a:t>
            </a:r>
            <a:r>
              <a:rPr lang="en-US" baseline="0" dirty="0"/>
              <a:t> but here’s a quick rundown.</a:t>
            </a:r>
          </a:p>
          <a:p>
            <a:endParaRPr lang="en-US" baseline="0" dirty="0"/>
          </a:p>
          <a:p>
            <a:r>
              <a:rPr lang="en-US" baseline="0" dirty="0"/>
              <a:t>When we want to optimize our application, this is the best place to start.</a:t>
            </a:r>
          </a:p>
          <a:p>
            <a:endParaRPr lang="en-US" baseline="0" dirty="0"/>
          </a:p>
          <a:p>
            <a:r>
              <a:rPr lang="en-US" baseline="0" dirty="0"/>
              <a:t>Not included with Laravel by default.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55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vary based on your PHP version, but by default,</a:t>
            </a:r>
            <a:r>
              <a:rPr lang="en-US" baseline="0" dirty="0"/>
              <a:t> PHP scripts are limited to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128M of RAM.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query count; I’m currently working on a project that has an INSANE amount of database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queries and is causing the app to crash.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0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easy way to calculate</a:t>
            </a:r>
            <a:r>
              <a:rPr lang="en-US" baseline="0" dirty="0"/>
              <a:t> execution time that I was unaware 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41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Disclaimer: I’m not going to break down everything</a:t>
            </a:r>
            <a:r>
              <a:rPr lang="en-US" baseline="0" dirty="0"/>
              <a:t> in the following slides. Use at your own risk. Run benchmarks in your own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Collections</a:t>
            </a:r>
            <a:r>
              <a:rPr lang="en-US" baseline="0" dirty="0"/>
              <a:t> AND the query builder are my favorite part of Laravel.</a:t>
            </a:r>
          </a:p>
          <a:p>
            <a:endParaRPr lang="en-US" baseline="0" dirty="0"/>
          </a:p>
          <a:p>
            <a:r>
              <a:rPr lang="en-US" baseline="0" dirty="0"/>
              <a:t>BUT, I constantly see people misusing or abusing them, and it’s something worth reviewing.</a:t>
            </a:r>
          </a:p>
          <a:p>
            <a:endParaRPr lang="en-US" baseline="0" dirty="0"/>
          </a:p>
          <a:p>
            <a:r>
              <a:rPr lang="en-US" baseline="0" dirty="0"/>
              <a:t>Let’s review pitfall #1.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9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quick comparison of how easy it is to mix up collections and query</a:t>
            </a:r>
            <a:r>
              <a:rPr lang="en-US" baseline="0" dirty="0"/>
              <a:t> builder methods</a:t>
            </a:r>
          </a:p>
          <a:p>
            <a:endParaRPr lang="en-US" baseline="0" dirty="0"/>
          </a:p>
          <a:p>
            <a:r>
              <a:rPr lang="en-US" baseline="0" dirty="0"/>
              <a:t>(In other words, PHP vs database driver)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70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A384-23E8-489F-BDDB-F8F797DDE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1FB6A-E43A-40D1-B4BF-DCB0A946B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D756F-B946-4699-AF81-8FDD13C3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64B6E-28A9-470F-9244-B95686D8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3CA23-4CE4-41F7-B117-C7DC79FE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BAA6-E445-4A57-8AC2-35CD7EE0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463E8-AA6E-475C-9C1C-30EA56948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63E43-36D9-41E4-844F-24D124A2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0FB59-DCEF-418F-A043-136C1289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7FB4-4C58-4B0C-A83A-99B7F37A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ED7B03-41DE-48D0-B9C7-9830DF34F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CB30-C3F3-484B-81D1-94AAE58D7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09231-6B1E-41B6-BA06-782F2A9EE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96395-6C20-4E94-9528-A94A13F8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D4821-3194-4A3A-A209-9F8608FD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3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830C-963B-4516-938B-BB065587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6568-B5EE-4857-B6F3-E86E5AB87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B0957-9394-46AB-81B8-BD10ECD9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AB924-7F6F-44E2-B8DB-79844B17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998DE-E94F-45BE-9406-C923DA95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B41A-B6FA-4D42-A9B3-2FBAD3C1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5B8DA-739E-449F-96D9-064B9217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E1E15-8EC0-49DE-ACA3-11EB04C0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C4D70-1605-4A02-A4E7-54CAF0ADC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44E07-14BB-4502-9157-523E0247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3441-38E0-40D7-B16D-5480A73D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CEF7-F781-4AA4-854B-2DD613DCA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B2C29-0C6A-4CF5-8335-09BE1A855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2C3E9-15DA-48DE-80FF-F687309A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E38FD-B800-4C3E-8E9C-C6A5497C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ABF1D-2CD8-4E70-B12F-A2E9B61E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8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4EA8-340E-4725-9A2C-E51E3788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EEFEB-8D4C-4FA2-B09D-556E200C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9F28A-D4C4-4FA8-8C73-1C08ED5A8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20F20-688E-4FB3-8220-9DDE97EAB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D009B-03B0-4A27-8BEA-6F2F1B185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428A6-D53E-4837-A409-60E73591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78B62E-0A19-48D8-BC3A-C6E1022F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96AA0-79C7-4B8F-B95F-7DEE3584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8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33C07-77BB-4247-AD7B-0BB27CC4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C6A9F-FE6B-4EC2-858D-34B9C56C7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74A69-5AF7-4E9C-B44F-B8355E6E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AE0B0-F9E8-4C94-A0EF-62E65AE0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FDC3EE-669B-465F-8C5E-FD612393C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23CD4-AF12-408A-B706-A465227F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3E532-CF20-4D32-895A-856717EA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7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2E8F-C22A-4929-9447-B1FA68ED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B21E-718B-47AB-8EC9-6D591375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889E8-AA81-41F5-8E5B-E8245B46E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2778D-F66F-4001-B763-91B01BB89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061FF-0AEC-45F0-B4A6-199136DA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494A5-4FA5-47AF-87C3-6BBEC35F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8033-5C88-49BF-AE53-A2C16AE4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7C463-7C8B-4A96-B5BD-71704E145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A5893-BCC0-4321-A70E-D4D52E36A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20DDD-281C-4706-8115-484EE92A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A1E7B-F62B-4DB1-BD1B-114657C8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23342-EBA8-4D5F-9945-8D24A981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CF708-C5FB-477B-B773-D7C74AAF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00456-6E31-42F4-A7B9-F95A2A0A9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6183A-BB6B-4F43-A05C-5223FCFC2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0752C-A90A-4D9F-A853-0FABF0AF221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65F8F-AD81-47BA-832E-CBF009EFF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AF20B-2398-411F-A730-CB8739863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1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71898E-D189-4430-8B8D-68B6E7A72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41"/>
            <a:ext cx="12192000" cy="371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5F7BF-136A-40ED-B301-38CA259387CD}"/>
              </a:ext>
            </a:extLst>
          </p:cNvPr>
          <p:cNvSpPr txBox="1"/>
          <p:nvPr/>
        </p:nvSpPr>
        <p:spPr>
          <a:xfrm>
            <a:off x="2532743" y="4699000"/>
            <a:ext cx="5063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ont Awesome 5 Free Solid" panose="02000503000000000000" pitchFamily="50" charset="2"/>
              </a:rPr>
              <a:t> 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Thursday, July 8</a:t>
            </a:r>
            <a:r>
              <a:rPr lang="en-US" baseline="30000" dirty="0">
                <a:solidFill>
                  <a:schemeClr val="bg1"/>
                </a:solidFill>
                <a:latin typeface="IBM Plex Sans" panose="020B0503050203000203" pitchFamily="34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, 2021</a:t>
            </a:r>
          </a:p>
          <a:p>
            <a:endParaRPr lang="en-US" dirty="0">
              <a:solidFill>
                <a:schemeClr val="bg1"/>
              </a:solidFill>
              <a:latin typeface="Font Awesome 5 Free Solid" panose="02000503000000000000" pitchFamily="50" charset="2"/>
            </a:endParaRPr>
          </a:p>
          <a:p>
            <a:r>
              <a:rPr lang="en-US" dirty="0">
                <a:solidFill>
                  <a:schemeClr val="bg1"/>
                </a:solidFill>
                <a:latin typeface="Font Awesome 5 Free Solid" panose="02000503000000000000" pitchFamily="50" charset="2"/>
              </a:rPr>
              <a:t>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Salt Mine Productive Workspace</a:t>
            </a:r>
          </a:p>
        </p:txBody>
      </p:sp>
    </p:spTree>
    <p:extLst>
      <p:ext uri="{BB962C8B-B14F-4D97-AF65-F5344CB8AC3E}">
        <p14:creationId xmlns:p14="http://schemas.microsoft.com/office/powerpoint/2010/main" val="304288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Method </a:t>
            </a:r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Mixup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BDC6B-C23D-49B3-A2AE-4753F08C3270}"/>
              </a:ext>
            </a:extLst>
          </p:cNvPr>
          <p:cNvSpPr txBox="1"/>
          <p:nvPr/>
        </p:nvSpPr>
        <p:spPr>
          <a:xfrm>
            <a:off x="508524" y="1398372"/>
            <a:ext cx="7431418" cy="450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Same name, same functionality: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first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where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max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min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count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sum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Different name, same functionality:</a:t>
            </a:r>
          </a:p>
          <a:p>
            <a:pPr>
              <a:lnSpc>
                <a:spcPct val="120000"/>
              </a:lnSpc>
            </a:pP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Collection::random	Builder::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inRandomOrder</a:t>
            </a:r>
            <a:endParaRPr lang="en-US" sz="16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sortBy</a:t>
            </a: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	Builder::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orderBy</a:t>
            </a:r>
            <a:endParaRPr lang="en-US" sz="16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isEmpty</a:t>
            </a: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	Builder::exists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Collection::take	Builder::limit</a:t>
            </a:r>
            <a:endParaRPr lang="en-US" sz="1600" b="1" dirty="0"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pic>
        <p:nvPicPr>
          <p:cNvPr id="4098" name="Picture 2" descr="Ape Office Monkey GIF">
            <a:extLst>
              <a:ext uri="{FF2B5EF4-FFF2-40B4-BE49-F238E27FC236}">
                <a16:creationId xmlns:a16="http://schemas.microsoft.com/office/drawing/2014/main" id="{DB9A64B3-C0BF-417E-89CD-7D1F38D4CF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41" y="80328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36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y developers hate PHP - Je suis un dev">
            <a:extLst>
              <a:ext uri="{FF2B5EF4-FFF2-40B4-BE49-F238E27FC236}">
                <a16:creationId xmlns:a16="http://schemas.microsoft.com/office/drawing/2014/main" id="{02316A26-03C9-46AE-86A0-C889AB7D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325" y="510210"/>
            <a:ext cx="2239767" cy="274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5633A-C94C-40DF-A20A-1D473CDE06A8}"/>
              </a:ext>
            </a:extLst>
          </p:cNvPr>
          <p:cNvSpPr txBox="1"/>
          <p:nvPr/>
        </p:nvSpPr>
        <p:spPr>
          <a:xfrm>
            <a:off x="508524" y="650886"/>
            <a:ext cx="7814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latin typeface="Roboto" panose="02000000000000000000" pitchFamily="2" charset="0"/>
                <a:ea typeface="Roboto" panose="02000000000000000000" pitchFamily="2" charset="0"/>
              </a:rPr>
              <a:t>Wait ✋</a:t>
            </a:r>
          </a:p>
          <a:p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Why does this matter?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C6B22-F695-460C-83B0-1C6D2AA8DB44}"/>
              </a:ext>
            </a:extLst>
          </p:cNvPr>
          <p:cNvSpPr txBox="1"/>
          <p:nvPr/>
        </p:nvSpPr>
        <p:spPr>
          <a:xfrm>
            <a:off x="508524" y="2058687"/>
            <a:ext cx="826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PHP is not a database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Use the tool built for the job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Key takeaway: leverage the Laravel query builder instead of collections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13132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P: ProgrammerHumor">
            <a:extLst>
              <a:ext uri="{FF2B5EF4-FFF2-40B4-BE49-F238E27FC236}">
                <a16:creationId xmlns:a16="http://schemas.microsoft.com/office/drawing/2014/main" id="{ADBE609C-24AA-4412-980E-9D358644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56" y="902332"/>
            <a:ext cx="2781887" cy="374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1205D0-B0CF-4BFD-A83C-FC6EC41521BF}"/>
              </a:ext>
            </a:extLst>
          </p:cNvPr>
          <p:cNvSpPr txBox="1"/>
          <p:nvPr/>
        </p:nvSpPr>
        <p:spPr>
          <a:xfrm>
            <a:off x="402138" y="5159550"/>
            <a:ext cx="113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Show Me the Code</a:t>
            </a:r>
          </a:p>
        </p:txBody>
      </p:sp>
    </p:spTree>
    <p:extLst>
      <p:ext uri="{BB962C8B-B14F-4D97-AF65-F5344CB8AC3E}">
        <p14:creationId xmlns:p14="http://schemas.microsoft.com/office/powerpoint/2010/main" val="4728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1FCB088-6A32-48E6-A701-6B99D7136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1" y="389118"/>
            <a:ext cx="3913175" cy="2482420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C16920-975A-4B2C-90C7-0C93B30A8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00" y="1331658"/>
            <a:ext cx="3581009" cy="2271703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85F1366-6426-4A01-BBFF-F2ED437E4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23761"/>
            <a:ext cx="2990254" cy="189694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D6D0733-E396-4E89-89A4-6B7C119D9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08" y="4218127"/>
            <a:ext cx="4605897" cy="216846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33F0C4F-61DE-477E-81F1-371200C12D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58" y="3937298"/>
            <a:ext cx="3381663" cy="21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3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31551 L -1.875E-6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2213 L -3.125E-6 -2.22222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57037 L 4.16667E-6 0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5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0069 L -3.33333E-6 4.44444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38958 L -3.125E-6 1.85185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15633A-C94C-40DF-A20A-1D473CDE06A8}"/>
              </a:ext>
            </a:extLst>
          </p:cNvPr>
          <p:cNvSpPr txBox="1"/>
          <p:nvPr/>
        </p:nvSpPr>
        <p:spPr>
          <a:xfrm>
            <a:off x="402138" y="5159550"/>
            <a:ext cx="113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Notice a pattern?</a:t>
            </a:r>
          </a:p>
        </p:txBody>
      </p:sp>
      <p:pic>
        <p:nvPicPr>
          <p:cNvPr id="8194" name="Picture 2" descr="Mad The Internet GIF by MOODMAN">
            <a:extLst>
              <a:ext uri="{FF2B5EF4-FFF2-40B4-BE49-F238E27FC236}">
                <a16:creationId xmlns:a16="http://schemas.microsoft.com/office/drawing/2014/main" id="{A159F2E5-6B00-41BA-9437-504334D1A5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66" y="1236785"/>
            <a:ext cx="2452468" cy="30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26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queues! And priority queues.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345795F-AA27-4DE2-864B-16B647E23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20" y="5469304"/>
            <a:ext cx="3430880" cy="71250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36E7AA9-0141-4B4D-A58D-495DC25F9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9" y="2418554"/>
            <a:ext cx="2812017" cy="239174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68F6307-A730-45E3-8424-EB2C7A15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14" y="2758807"/>
            <a:ext cx="4944341" cy="34230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86CAD1-3CAC-4F6E-953F-681C8E32AA9D}"/>
              </a:ext>
            </a:extLst>
          </p:cNvPr>
          <p:cNvSpPr txBox="1"/>
          <p:nvPr/>
        </p:nvSpPr>
        <p:spPr>
          <a:xfrm>
            <a:off x="508524" y="1388696"/>
            <a:ext cx="113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Queue up tasks that don’t need to be processed synchronously. Don’t block the user thread.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Prioritize queues by name. When running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php artisan 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queue:work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queues are prioritized in order.</a:t>
            </a:r>
          </a:p>
        </p:txBody>
      </p:sp>
    </p:spTree>
    <p:extLst>
      <p:ext uri="{BB962C8B-B14F-4D97-AF65-F5344CB8AC3E}">
        <p14:creationId xmlns:p14="http://schemas.microsoft.com/office/powerpoint/2010/main" val="40612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Route, view, and config caching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in production. Add it to a deploy script.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347A84-D778-4730-BB4E-CC6FF631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9" y="2042747"/>
            <a:ext cx="3452445" cy="179095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2508E90-53B0-4F98-AC8F-B1B5940E5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15" y="2769577"/>
            <a:ext cx="6652072" cy="31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5881473"/>
            <a:ext cx="1138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 cap="all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Cache Config gotcha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8828D8-8B1E-477E-9858-AE6FF0ABA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562" y="613367"/>
            <a:ext cx="5678876" cy="47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Cache Frequently Accessed models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92C4FF6-A753-4835-9683-3CC6823A9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53" y="1582822"/>
            <a:ext cx="5778295" cy="49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Keep expensive reused methods in memory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A5C0C-DAAA-4273-A5B6-E68383F71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51" y="1570892"/>
            <a:ext cx="5486898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1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3189D42-24A6-4DFD-B2B5-A08C552E696E}"/>
              </a:ext>
            </a:extLst>
          </p:cNvPr>
          <p:cNvGrpSpPr/>
          <p:nvPr/>
        </p:nvGrpSpPr>
        <p:grpSpPr>
          <a:xfrm>
            <a:off x="5212216" y="2508203"/>
            <a:ext cx="1767568" cy="2285455"/>
            <a:chOff x="5212215" y="2358224"/>
            <a:chExt cx="1767568" cy="22854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1A7DA7-883E-4D88-B8F1-EC07162DF1CD}"/>
                </a:ext>
              </a:extLst>
            </p:cNvPr>
            <p:cNvGrpSpPr/>
            <p:nvPr/>
          </p:nvGrpSpPr>
          <p:grpSpPr>
            <a:xfrm>
              <a:off x="5287735" y="2358224"/>
              <a:ext cx="1616528" cy="1616528"/>
              <a:chOff x="5353049" y="2658505"/>
              <a:chExt cx="1616528" cy="161652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D926932-3D0B-47F3-B8D0-BA781973E9B2}"/>
                  </a:ext>
                </a:extLst>
              </p:cNvPr>
              <p:cNvSpPr/>
              <p:nvPr/>
            </p:nvSpPr>
            <p:spPr>
              <a:xfrm>
                <a:off x="5353049" y="2658505"/>
                <a:ext cx="1616528" cy="1616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305A99B-3DF2-48D9-9091-8DD5981034AA}"/>
                  </a:ext>
                </a:extLst>
              </p:cNvPr>
              <p:cNvSpPr/>
              <p:nvPr/>
            </p:nvSpPr>
            <p:spPr>
              <a:xfrm>
                <a:off x="5404097" y="2709553"/>
                <a:ext cx="1514432" cy="151443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4ACD38-E3E8-41A6-9752-51124F88B160}"/>
                </a:ext>
              </a:extLst>
            </p:cNvPr>
            <p:cNvSpPr txBox="1"/>
            <p:nvPr/>
          </p:nvSpPr>
          <p:spPr>
            <a:xfrm>
              <a:off x="5212215" y="4130205"/>
              <a:ext cx="1767568" cy="5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IBM Plex Mono" panose="020B0509050203000203" pitchFamily="49" charset="0"/>
                </a:rPr>
                <a:t>Sheng Slogar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IBM Plex Mono" panose="020B0509050203000203" pitchFamily="49" charset="0"/>
                </a:rPr>
                <a:t>Founder, Diglactic</a:t>
              </a:r>
              <a:endParaRPr lang="en-US" sz="1400" dirty="0">
                <a:solidFill>
                  <a:schemeClr val="bg1"/>
                </a:solidFill>
                <a:latin typeface="IBM Plex Mono" panose="020B0509050203000203" pitchFamily="49" charset="0"/>
              </a:endParaRPr>
            </a:p>
          </p:txBody>
        </p:sp>
      </p:grp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39C84B03-A947-4371-A96F-CB42587FEC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84" y="5606582"/>
            <a:ext cx="968829" cy="968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93E0AE-FD16-4C1F-B0C2-83B62ED32FE9}"/>
              </a:ext>
            </a:extLst>
          </p:cNvPr>
          <p:cNvSpPr txBox="1"/>
          <p:nvPr/>
        </p:nvSpPr>
        <p:spPr>
          <a:xfrm>
            <a:off x="2830811" y="800867"/>
            <a:ext cx="6530376" cy="584775"/>
          </a:xfrm>
          <a:prstGeom prst="rect">
            <a:avLst/>
          </a:prstGeom>
          <a:solidFill>
            <a:srgbClr val="2628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cap="all" dirty="0">
                <a:solidFill>
                  <a:schemeClr val="bg1"/>
                </a:solidFill>
                <a:latin typeface="IBM Plex Mono" panose="020B0509050203000203" pitchFamily="49" charset="0"/>
              </a:rPr>
              <a:t>Today’s speakers</a:t>
            </a:r>
          </a:p>
        </p:txBody>
      </p:sp>
    </p:spTree>
    <p:extLst>
      <p:ext uri="{BB962C8B-B14F-4D97-AF65-F5344CB8AC3E}">
        <p14:creationId xmlns:p14="http://schemas.microsoft.com/office/powerpoint/2010/main" val="4941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Sql</a:t>
            </a:r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 Indices</a:t>
            </a:r>
            <a:endParaRPr lang="en-US" sz="3200" i="1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EA58853-FFDE-475D-AD05-395CF8C9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8" y="2865169"/>
            <a:ext cx="10264707" cy="2047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A7502-3154-4C6E-9EF4-952E44F6F0F9}"/>
              </a:ext>
            </a:extLst>
          </p:cNvPr>
          <p:cNvSpPr txBox="1"/>
          <p:nvPr/>
        </p:nvSpPr>
        <p:spPr>
          <a:xfrm>
            <a:off x="508524" y="1388696"/>
            <a:ext cx="11387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Primary keys are always indexed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Consider indexing commonly-queried columns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EXPLAIN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to see if keys are being used in more complex situations</a:t>
            </a:r>
          </a:p>
        </p:txBody>
      </p:sp>
    </p:spTree>
    <p:extLst>
      <p:ext uri="{BB962C8B-B14F-4D97-AF65-F5344CB8AC3E}">
        <p14:creationId xmlns:p14="http://schemas.microsoft.com/office/powerpoint/2010/main" val="14389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Advanced: Combined Indices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You probably won’t use these as often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Order of indexed columns matters. If you index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column1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column2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column3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all of the following queries will benefit: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SELECT * FROM users WHERE column1 = `foo`</a:t>
            </a: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SELECT * FROM users WHERE column1 = `foo` AND column2 = `bar`</a:t>
            </a: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SELECT * FROM users WHERE column1 = `foo` AND column2 = `bar` AND column3 = `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baz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`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Sample Laravel syntax: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CDCDD1-19F0-45DE-A2F1-BF76610E9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2" y="4263851"/>
            <a:ext cx="3736180" cy="21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6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Make your data work for you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Laravel relationships makes it easy to oversimplify data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If you’re dealing with large amounts of data, it may be more efficient to duplicate data across multiple tables than to rely on relationships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455E11A-E2C5-4003-B281-1629434B2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0" y="2601852"/>
            <a:ext cx="4802637" cy="388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6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3 Spidermen Pointing at each other Blank Template - Imgflip">
            <a:extLst>
              <a:ext uri="{FF2B5EF4-FFF2-40B4-BE49-F238E27FC236}">
                <a16:creationId xmlns:a16="http://schemas.microsoft.com/office/drawing/2014/main" id="{27BEAC08-D31C-42D4-B93D-1D7950569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5" y="906171"/>
            <a:ext cx="3898889" cy="358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4ABFCC-D99A-4C26-BA9F-6A1528088C80}"/>
              </a:ext>
            </a:extLst>
          </p:cNvPr>
          <p:cNvSpPr txBox="1"/>
          <p:nvPr/>
        </p:nvSpPr>
        <p:spPr>
          <a:xfrm>
            <a:off x="402138" y="5164897"/>
            <a:ext cx="113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169077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Lazy, cursor, &amp; chunks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Memory usage slows down PHP a LOT. Here are a few methods you can use.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21342D-5A58-4F01-B4B8-9BC12928E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964" y="2017980"/>
            <a:ext cx="4964072" cy="37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Eager Load relationships</a:t>
            </a:r>
            <a:endParaRPr lang="en-US" b="1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7C769E3-C5AC-4D17-9A40-D071A820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8" y="1601627"/>
            <a:ext cx="5617508" cy="476364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A2B1CA3-1F15-4332-B4F8-DD92D5472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69" y="2650842"/>
            <a:ext cx="3924682" cy="225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Pagination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664A28D-4342-40A1-B59D-55E159E4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61" y="1834148"/>
            <a:ext cx="3511106" cy="397309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3620B4D-149A-4A1F-91FE-5B000CEAE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94" y="2565144"/>
            <a:ext cx="2784310" cy="27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 rot="16200000">
            <a:off x="-681824" y="4584411"/>
            <a:ext cx="2813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Study</a:t>
            </a:r>
            <a:endParaRPr lang="en-US" sz="3200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6CAD1-3CAC-4F6E-953F-681C8E32AA9D}"/>
              </a:ext>
            </a:extLst>
          </p:cNvPr>
          <p:cNvSpPr txBox="1"/>
          <p:nvPr/>
        </p:nvSpPr>
        <p:spPr>
          <a:xfrm>
            <a:off x="6728331" y="460949"/>
            <a:ext cx="46936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Pitfalls:</a:t>
            </a:r>
          </a:p>
          <a:p>
            <a:endParaRPr lang="en-US" dirty="0">
              <a:highlight>
                <a:srgbClr val="00FF00"/>
              </a:highlight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-&gt;appointments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causes a fresh database round trip at each iteration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-&gt;</a:t>
            </a:r>
            <a:r>
              <a:rPr lang="en-US" dirty="0" err="1">
                <a:highlight>
                  <a:srgbClr val="00FF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sortByDesc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happening on a collection where we could’ve used the query builder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Easy solution: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9C1E0C5-FDB0-4AB1-97BD-6C0510401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31" y="460949"/>
            <a:ext cx="4390217" cy="582262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D6EE147-6D1F-4251-812C-8E530E804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46" y="4534758"/>
            <a:ext cx="4273107" cy="17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9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09829AA-7AF9-4CCC-AC23-225AB462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1276819"/>
            <a:ext cx="9249508" cy="4902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5F029-5447-46AA-AE99-F9B73E339EEC}"/>
              </a:ext>
            </a:extLst>
          </p:cNvPr>
          <p:cNvSpPr txBox="1"/>
          <p:nvPr/>
        </p:nvSpPr>
        <p:spPr>
          <a:xfrm>
            <a:off x="2792919" y="551673"/>
            <a:ext cx="6606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Advanced: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only load </a:t>
            </a:r>
            <a:r>
              <a:rPr lang="en-US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exactly 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you need</a:t>
            </a:r>
          </a:p>
        </p:txBody>
      </p:sp>
    </p:spTree>
    <p:extLst>
      <p:ext uri="{BB962C8B-B14F-4D97-AF65-F5344CB8AC3E}">
        <p14:creationId xmlns:p14="http://schemas.microsoft.com/office/powerpoint/2010/main" val="296179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58137-92AD-49F4-A9AD-6A77C604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873" y="2198633"/>
            <a:ext cx="5026253" cy="2460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E47F99-C525-4324-98AF-B50B8F7B6930}"/>
              </a:ext>
            </a:extLst>
          </p:cNvPr>
          <p:cNvSpPr txBox="1"/>
          <p:nvPr/>
        </p:nvSpPr>
        <p:spPr>
          <a:xfrm>
            <a:off x="402138" y="5159550"/>
            <a:ext cx="113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35189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3DF70D1D-84EF-4469-A978-525AD8029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325759"/>
              </p:ext>
            </p:extLst>
          </p:nvPr>
        </p:nvGraphicFramePr>
        <p:xfrm>
          <a:off x="2830812" y="1676400"/>
          <a:ext cx="6530376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066">
                  <a:extLst>
                    <a:ext uri="{9D8B030D-6E8A-4147-A177-3AD203B41FA5}">
                      <a16:colId xmlns:a16="http://schemas.microsoft.com/office/drawing/2014/main" val="799238832"/>
                    </a:ext>
                  </a:extLst>
                </a:gridCol>
                <a:gridCol w="914429">
                  <a:extLst>
                    <a:ext uri="{9D8B030D-6E8A-4147-A177-3AD203B41FA5}">
                      <a16:colId xmlns:a16="http://schemas.microsoft.com/office/drawing/2014/main" val="2654303179"/>
                    </a:ext>
                  </a:extLst>
                </a:gridCol>
                <a:gridCol w="2908881">
                  <a:extLst>
                    <a:ext uri="{9D8B030D-6E8A-4147-A177-3AD203B41FA5}">
                      <a16:colId xmlns:a16="http://schemas.microsoft.com/office/drawing/2014/main" val="4769415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6:40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Pizza &amp; Networking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IBM Plex Mono" panose="020B0509050203000203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3957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7:00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Laravel Performance Pitfalls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8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Sheng Slogar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81658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7:30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Open Mic / Lightning Talks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Anyone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19374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7:50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Q &amp; A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IBM Plex Mono" panose="020B0509050203000203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027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7:55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Wrap Up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IBM Plex Mono" panose="020B0509050203000203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181487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1C9A79-17F8-4D1A-B4F6-4625BC443EBA}"/>
              </a:ext>
            </a:extLst>
          </p:cNvPr>
          <p:cNvCxnSpPr>
            <a:cxnSpLocks/>
          </p:cNvCxnSpPr>
          <p:nvPr/>
        </p:nvCxnSpPr>
        <p:spPr>
          <a:xfrm>
            <a:off x="5994400" y="2037909"/>
            <a:ext cx="0" cy="2815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2688ACFA-52D2-4DF1-9318-37C28F1350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84" y="5606582"/>
            <a:ext cx="968829" cy="9688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2830812" y="800867"/>
            <a:ext cx="6530376" cy="584775"/>
          </a:xfrm>
          <a:prstGeom prst="rect">
            <a:avLst/>
          </a:prstGeom>
          <a:solidFill>
            <a:srgbClr val="2628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cap="all" dirty="0">
                <a:solidFill>
                  <a:schemeClr val="bg1"/>
                </a:solidFill>
                <a:latin typeface="IBM Plex Mono" panose="020B0509050203000203" pitchFamily="49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9232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870965" y="2533649"/>
            <a:ext cx="7111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latin typeface="Roboto" panose="02000000000000000000" pitchFamily="2" charset="0"/>
                <a:ea typeface="Roboto" panose="02000000000000000000" pitchFamily="2" charset="0"/>
              </a:rPr>
              <a:t>Performance Pitfalls 📛</a:t>
            </a:r>
            <a:endParaRPr lang="en-US" sz="40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A911182-7865-4F36-9E0D-9AABAF67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0" y="1607601"/>
            <a:ext cx="3279220" cy="801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5378A-217F-4049-820E-89EA7C06EF50}"/>
              </a:ext>
            </a:extLst>
          </p:cNvPr>
          <p:cNvSpPr txBox="1"/>
          <p:nvPr/>
        </p:nvSpPr>
        <p:spPr>
          <a:xfrm>
            <a:off x="905510" y="4085904"/>
            <a:ext cx="43958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nt Awesome 5 Free Solid" panose="02000503000000000000" pitchFamily="50" charset="0"/>
                <a:ea typeface="Roboto" panose="02000000000000000000" pitchFamily="2" charset="0"/>
              </a:rPr>
              <a:t> 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sheng@diglactic.com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i="0" dirty="0">
                <a:effectLst/>
                <a:latin typeface="Font Awesome 5 Brands Regular" panose="02000503000000000000" pitchFamily="50" charset="0"/>
              </a:rPr>
              <a:t> 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@ShengSlogar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i="0" dirty="0">
                <a:effectLst/>
                <a:latin typeface="Font Awesome 5 Free Solid" panose="02000503000000000000" pitchFamily="50" charset="0"/>
              </a:rPr>
              <a:t>  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sheng.dev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i="0" dirty="0">
              <a:effectLst/>
              <a:latin typeface="Font Awesome 5 Brands Regular" panose="02000503000000000000" pitchFamily="50" charset="0"/>
            </a:endParaRPr>
          </a:p>
          <a:p>
            <a:r>
              <a:rPr lang="en-US" i="0" dirty="0">
                <a:effectLst/>
                <a:latin typeface="Font Awesome 5 Brands Regular" panose="02000503000000000000" pitchFamily="50" charset="0"/>
              </a:rPr>
              <a:t> 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@sheng on slack.utahlaravel.com</a:t>
            </a:r>
          </a:p>
        </p:txBody>
      </p:sp>
      <p:pic>
        <p:nvPicPr>
          <p:cNvPr id="6" name="Picture 2" descr="Car Salesman *Slaps Hood of Framework* This Bad Boy Can Fit So Many Damn  Facades in It Laravel | Bad Meme on ME.ME">
            <a:extLst>
              <a:ext uri="{FF2B5EF4-FFF2-40B4-BE49-F238E27FC236}">
                <a16:creationId xmlns:a16="http://schemas.microsoft.com/office/drawing/2014/main" id="{4B32D6B3-C6AC-40F7-8654-A6DBA34E3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03" y="4254115"/>
            <a:ext cx="1770758" cy="12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7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71898E-D189-4430-8B8D-68B6E7A72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463"/>
            <a:ext cx="12192000" cy="37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876200" y="3395294"/>
            <a:ext cx="7111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latin typeface="Roboto" panose="02000000000000000000" pitchFamily="2" charset="0"/>
                <a:ea typeface="Roboto" panose="02000000000000000000" pitchFamily="2" charset="0"/>
              </a:rPr>
              <a:t>Performance Pitfalls 📛</a:t>
            </a:r>
            <a:endParaRPr lang="en-US" sz="40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876200" y="4841463"/>
            <a:ext cx="6109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</a:rPr>
              <a:t>Things to look out for. Patterns to avoid. Memes.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A911182-7865-4F36-9E0D-9AABAF67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75" y="2469246"/>
            <a:ext cx="3279220" cy="8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Laravel </a:t>
            </a:r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Debugbar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composer require 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barryvdh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laravel-debugbar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 --dev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18059-90D6-4647-831A-AD2D67E5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20" y="2092998"/>
            <a:ext cx="8974105" cy="42362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11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DebugBar</a:t>
            </a:r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 Primer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Start here: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Database query count and long-running queries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Script memory usage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Script execution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1FCA4-34DD-4239-B155-132C6573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4" y="3949204"/>
            <a:ext cx="10941061" cy="19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Measuring Execution Time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If you want to track how long a specific method is taking to execute, use 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Debugbar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::measure</a:t>
            </a:r>
            <a:r>
              <a:rPr lang="en-US" sz="1600" dirty="0">
                <a:latin typeface="IBM Plex Sans" panose="020B0503050203000203" pitchFamily="34" charset="0"/>
                <a:ea typeface="Roboto" panose="02000000000000000000" pitchFamily="2" charset="0"/>
              </a:rPr>
              <a:t>. This will show up under the timeline tab in a waterfall view.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A4C4950-DC80-4762-A5B6-9D6377CDE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63" y="2186687"/>
            <a:ext cx="6285525" cy="2177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85EAB2-0C4F-4BA1-9DC3-87D73C24D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63" y="5017395"/>
            <a:ext cx="10892168" cy="10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402137" y="1160838"/>
            <a:ext cx="11387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Agree to Continue</a:t>
            </a:r>
            <a:endParaRPr lang="en-US" sz="4000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3759096" y="4989275"/>
            <a:ext cx="4673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won’t see time metrics on the next slides. Run your own benchmarks.</a:t>
            </a:r>
            <a:endParaRPr lang="en-US" sz="2000" dirty="0">
              <a:solidFill>
                <a:schemeClr val="bg1"/>
              </a:solidFill>
              <a:latin typeface="IBM Plex Sans" panose="020B0503050203000203" pitchFamily="34" charset="0"/>
              <a:ea typeface="Roboto" panose="02000000000000000000" pitchFamily="2" charset="0"/>
            </a:endParaRPr>
          </a:p>
        </p:txBody>
      </p:sp>
      <p:pic>
        <p:nvPicPr>
          <p:cNvPr id="5122" name="Picture 2" descr="Dog Computer GIF">
            <a:extLst>
              <a:ext uri="{FF2B5EF4-FFF2-40B4-BE49-F238E27FC236}">
                <a16:creationId xmlns:a16="http://schemas.microsoft.com/office/drawing/2014/main" id="{826D217B-0A19-4A96-A45B-5709376F88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448" y="2406911"/>
            <a:ext cx="2017102" cy="204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9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Collections vs. query builder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Collections and the database query builder share very similar method names.</a:t>
            </a:r>
          </a:p>
          <a:p>
            <a:pPr algn="ctr"/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Worse, the query builder returns collections, muddying the water.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2F9988-BD9B-4061-BD65-2D97490BA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51" y="3017188"/>
            <a:ext cx="5992098" cy="21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3417</TotalTime>
  <Words>966</Words>
  <Application>Microsoft Office PowerPoint</Application>
  <PresentationFormat>Widescreen</PresentationFormat>
  <Paragraphs>175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Font Awesome 5 Brands Regular</vt:lpstr>
      <vt:lpstr>Font Awesome 5 Free Solid</vt:lpstr>
      <vt:lpstr>IBM Plex Mono</vt:lpstr>
      <vt:lpstr>IBM Plex Sans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Sheng-Liang Slogar</dc:creator>
  <cp:lastModifiedBy>Sheng-Liang Slogar</cp:lastModifiedBy>
  <cp:revision>403</cp:revision>
  <dcterms:created xsi:type="dcterms:W3CDTF">2020-11-17T19:11:40Z</dcterms:created>
  <dcterms:modified xsi:type="dcterms:W3CDTF">2021-07-05T18:41:03Z</dcterms:modified>
</cp:coreProperties>
</file>